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7"/>
  </p:notesMasterIdLst>
  <p:handoutMasterIdLst>
    <p:handoutMasterId r:id="rId78"/>
  </p:handoutMasterIdLst>
  <p:sldIdLst>
    <p:sldId id="263" r:id="rId3"/>
    <p:sldId id="326" r:id="rId4"/>
    <p:sldId id="272" r:id="rId5"/>
    <p:sldId id="339" r:id="rId6"/>
    <p:sldId id="324" r:id="rId7"/>
    <p:sldId id="258" r:id="rId8"/>
    <p:sldId id="308" r:id="rId9"/>
    <p:sldId id="257" r:id="rId10"/>
    <p:sldId id="265" r:id="rId11"/>
    <p:sldId id="328" r:id="rId12"/>
    <p:sldId id="327" r:id="rId13"/>
    <p:sldId id="270" r:id="rId14"/>
    <p:sldId id="276" r:id="rId15"/>
    <p:sldId id="282" r:id="rId16"/>
    <p:sldId id="271" r:id="rId17"/>
    <p:sldId id="281" r:id="rId18"/>
    <p:sldId id="273" r:id="rId19"/>
    <p:sldId id="274" r:id="rId20"/>
    <p:sldId id="311" r:id="rId21"/>
    <p:sldId id="314" r:id="rId22"/>
    <p:sldId id="330" r:id="rId23"/>
    <p:sldId id="275" r:id="rId24"/>
    <p:sldId id="278" r:id="rId25"/>
    <p:sldId id="296" r:id="rId26"/>
    <p:sldId id="279" r:id="rId27"/>
    <p:sldId id="295" r:id="rId28"/>
    <p:sldId id="280" r:id="rId29"/>
    <p:sldId id="297" r:id="rId30"/>
    <p:sldId id="316" r:id="rId31"/>
    <p:sldId id="298" r:id="rId32"/>
    <p:sldId id="300" r:id="rId33"/>
    <p:sldId id="299" r:id="rId34"/>
    <p:sldId id="268" r:id="rId35"/>
    <p:sldId id="284" r:id="rId36"/>
    <p:sldId id="285" r:id="rId37"/>
    <p:sldId id="317" r:id="rId38"/>
    <p:sldId id="294" r:id="rId39"/>
    <p:sldId id="309" r:id="rId40"/>
    <p:sldId id="320" r:id="rId41"/>
    <p:sldId id="267" r:id="rId42"/>
    <p:sldId id="289" r:id="rId43"/>
    <p:sldId id="288" r:id="rId44"/>
    <p:sldId id="287" r:id="rId45"/>
    <p:sldId id="286" r:id="rId46"/>
    <p:sldId id="291" r:id="rId47"/>
    <p:sldId id="292" r:id="rId48"/>
    <p:sldId id="293" r:id="rId49"/>
    <p:sldId id="321" r:id="rId50"/>
    <p:sldId id="305" r:id="rId51"/>
    <p:sldId id="322" r:id="rId52"/>
    <p:sldId id="306" r:id="rId53"/>
    <p:sldId id="331" r:id="rId54"/>
    <p:sldId id="318" r:id="rId55"/>
    <p:sldId id="307" r:id="rId56"/>
    <p:sldId id="319" r:id="rId57"/>
    <p:sldId id="312" r:id="rId58"/>
    <p:sldId id="310" r:id="rId59"/>
    <p:sldId id="323" r:id="rId60"/>
    <p:sldId id="290" r:id="rId61"/>
    <p:sldId id="313" r:id="rId62"/>
    <p:sldId id="340" r:id="rId63"/>
    <p:sldId id="283" r:id="rId64"/>
    <p:sldId id="303" r:id="rId65"/>
    <p:sldId id="304" r:id="rId66"/>
    <p:sldId id="302" r:id="rId67"/>
    <p:sldId id="315" r:id="rId68"/>
    <p:sldId id="301" r:id="rId69"/>
    <p:sldId id="337" r:id="rId70"/>
    <p:sldId id="334" r:id="rId71"/>
    <p:sldId id="336" r:id="rId72"/>
    <p:sldId id="277" r:id="rId73"/>
    <p:sldId id="338" r:id="rId74"/>
    <p:sldId id="333"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5" autoAdjust="0"/>
    <p:restoredTop sz="94660"/>
  </p:normalViewPr>
  <p:slideViewPr>
    <p:cSldViewPr snapToGrid="0" snapToObjects="1">
      <p:cViewPr varScale="1">
        <p:scale>
          <a:sx n="105" d="100"/>
          <a:sy n="105" d="100"/>
        </p:scale>
        <p:origin x="264" y="13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5/18/2018</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9</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10</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39</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53</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69</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70</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72</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5/18/2018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5/18/2018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5/18/2018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9C1545FA-AAC0-7946-84C9-FA39902A0691}" type="datetime1">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BB6B2-C08D-E949-9A0B-C95772D02915}" type="slidenum">
              <a:rPr lang="en-US" smtClean="0"/>
              <a:t>‹#›</a:t>
            </a:fld>
            <a:endParaRPr lang="en-US"/>
          </a:p>
        </p:txBody>
      </p:sp>
    </p:spTree>
    <p:extLst>
      <p:ext uri="{BB962C8B-B14F-4D97-AF65-F5344CB8AC3E}">
        <p14:creationId xmlns:p14="http://schemas.microsoft.com/office/powerpoint/2010/main" val="290369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7"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7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5/18/2018</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0.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6.xml"/><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customXml" Target="../ink/ink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23.xml"/><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6.xml"/><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customXml" Target="../ink/ink32.xml"/><Relationship Id="rId4" Type="http://schemas.openxmlformats.org/officeDocument/2006/relationships/customXml" Target="../ink/ink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35.xml"/><Relationship Id="rId4" Type="http://schemas.openxmlformats.org/officeDocument/2006/relationships/customXml" Target="../ink/ink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hyperlink" Target="http://www.sqltact.com/" TargetMode="External"/><Relationship Id="rId1" Type="http://schemas.openxmlformats.org/officeDocument/2006/relationships/slideLayout" Target="../slideLayouts/slideLayout2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lnSpcReduction="10000"/>
          </a:bodyPr>
          <a:lstStyle/>
          <a:p>
            <a:r>
              <a:rPr lang="en-US" dirty="0"/>
              <a:t>SQLSaturday Dallas</a:t>
            </a:r>
            <a:br>
              <a:rPr lang="en-US" dirty="0"/>
            </a:br>
            <a:r>
              <a:rPr lang="en-US" dirty="0"/>
              <a:t>May 19 2018</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939814"/>
          </a:xfrm>
          <a:prstGeom prst="rect">
            <a:avLst/>
          </a:prstGeom>
        </p:spPr>
        <p:txBody>
          <a:bodyPr wrap="square">
            <a:spAutoFit/>
          </a:bodyPr>
          <a:lstStyle/>
          <a:p>
            <a:pPr marL="514350" indent="-514350">
              <a:lnSpc>
                <a:spcPct val="150000"/>
              </a:lnSpc>
              <a:buFont typeface="+mj-lt"/>
              <a:buAutoNum type="arabicPeriod"/>
            </a:pPr>
            <a:r>
              <a:rPr lang="en-US" sz="3000" dirty="0"/>
              <a:t>Cross-operating system support in database platform, HA</a:t>
            </a:r>
          </a:p>
          <a:p>
            <a:pPr marL="514350" indent="-514350">
              <a:lnSpc>
                <a:spcPct val="150000"/>
              </a:lnSpc>
              <a:buFont typeface="+mj-lt"/>
              <a:buAutoNum type="arabicPeriod"/>
            </a:pPr>
            <a:r>
              <a:rPr lang="en-US" sz="3000" dirty="0"/>
              <a:t>Query Store and related uses for the data</a:t>
            </a:r>
          </a:p>
          <a:p>
            <a:pPr marL="514350" indent="-514350">
              <a:lnSpc>
                <a:spcPct val="150000"/>
              </a:lnSpc>
              <a:buFont typeface="+mj-lt"/>
              <a:buAutoNum type="arabicPeriod"/>
            </a:pPr>
            <a:r>
              <a:rPr lang="en-US" sz="3000" dirty="0"/>
              <a:t>Improvements to Index Maintenance and SSMS tooling</a:t>
            </a:r>
          </a:p>
          <a:p>
            <a:pPr marL="514350" indent="-514350">
              <a:lnSpc>
                <a:spcPct val="150000"/>
              </a:lnSpc>
              <a:buFont typeface="+mj-lt"/>
              <a:buAutoNum type="arabicPeriod"/>
            </a:pPr>
            <a:r>
              <a:rPr lang="en-US" sz="3000" dirty="0"/>
              <a:t>New Data Analytics &amp; Machine Learning features built-in</a:t>
            </a:r>
          </a:p>
          <a:p>
            <a:pPr marL="514350" indent="-514350">
              <a:lnSpc>
                <a:spcPct val="150000"/>
              </a:lnSpc>
              <a:buFont typeface="+mj-lt"/>
              <a:buAutoNum type="arabicPeriod"/>
            </a:pPr>
            <a:r>
              <a:rPr lang="en-US" sz="3000" dirty="0"/>
              <a:t>Columnstore Indexes – still very awesome</a:t>
            </a:r>
          </a:p>
          <a:p>
            <a:pPr marL="514350" indent="-514350">
              <a:lnSpc>
                <a:spcPct val="150000"/>
              </a:lnSpc>
              <a:buFont typeface="+mj-lt"/>
              <a:buAutoNum type="arabicPeriod"/>
            </a:pPr>
            <a:r>
              <a:rPr lang="en-US" sz="3000" dirty="0"/>
              <a:t>Tour of new SSRS/SSAS/SSIS developments</a:t>
            </a:r>
          </a:p>
          <a:p>
            <a:pPr marL="514350" indent="-514350">
              <a:lnSpc>
                <a:spcPct val="150000"/>
              </a:lnSpc>
              <a:buFont typeface="+mj-lt"/>
              <a:buAutoNum type="arabicPeriod"/>
            </a:pPr>
            <a:r>
              <a:rPr lang="en-US" sz="3000" dirty="0"/>
              <a:t>New TSQL syntax arrivals in SQL 2017</a:t>
            </a:r>
          </a:p>
        </p:txBody>
      </p:sp>
    </p:spTree>
    <p:extLst>
      <p:ext uri="{BB962C8B-B14F-4D97-AF65-F5344CB8AC3E}">
        <p14:creationId xmlns:p14="http://schemas.microsoft.com/office/powerpoint/2010/main" val="111136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on VS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47119F-A636-429A-B56F-45FCF03AB242}"/>
              </a:ext>
            </a:extLst>
          </p:cNvPr>
          <p:cNvGrpSpPr/>
          <p:nvPr/>
        </p:nvGrpSpPr>
        <p:grpSpPr>
          <a:xfrm>
            <a:off x="89" y="-14701"/>
            <a:ext cx="11521645" cy="6480175"/>
            <a:chOff x="89" y="-14701"/>
            <a:chExt cx="11521645" cy="6480175"/>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 y="-14701"/>
              <a:ext cx="11521645" cy="6480175"/>
            </a:xfrm>
            <a:prstGeom prst="rect">
              <a:avLst/>
            </a:prstGeom>
          </p:spPr>
        </p:pic>
        <p:pic>
          <p:nvPicPr>
            <p:cNvPr id="6" name="Picture 5">
              <a:extLst>
                <a:ext uri="{FF2B5EF4-FFF2-40B4-BE49-F238E27FC236}">
                  <a16:creationId xmlns:a16="http://schemas.microsoft.com/office/drawing/2014/main" id="{91768503-81D4-46DD-B8A9-63F5756FB8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2497"/>
            <a:stretch/>
          </p:blipFill>
          <p:spPr>
            <a:xfrm>
              <a:off x="933854" y="5360316"/>
              <a:ext cx="2361271" cy="689678"/>
            </a:xfrm>
            <a:prstGeom prst="rect">
              <a:avLst/>
            </a:prstGeom>
          </p:spPr>
        </p:pic>
      </p:grpSp>
      <p:sp>
        <p:nvSpPr>
          <p:cNvPr id="5" name="TextBox 4"/>
          <p:cNvSpPr txBox="1"/>
          <p:nvPr/>
        </p:nvSpPr>
        <p:spPr>
          <a:xfrm>
            <a:off x="493105" y="1210843"/>
            <a:ext cx="10534278" cy="2554545"/>
          </a:xfrm>
          <a:prstGeom prst="rect">
            <a:avLst/>
          </a:prstGeom>
          <a:noFill/>
        </p:spPr>
        <p:txBody>
          <a:bodyPr wrap="square" rtlCol="0">
            <a:spAutoFit/>
          </a:bodyPr>
          <a:lstStyle/>
          <a:p>
            <a:r>
              <a:rPr lang="en-US" sz="8000" b="1" dirty="0">
                <a:solidFill>
                  <a:schemeClr val="bg1"/>
                </a:solidFill>
                <a:latin typeface="Geogrotesque"/>
                <a:ea typeface="Geogrotesque" charset="0"/>
                <a:cs typeface="Geogrotesque" charset="0"/>
              </a:rPr>
              <a:t>The Business Case for SQL Server 2017</a:t>
            </a:r>
          </a:p>
        </p:txBody>
      </p:sp>
    </p:spTree>
    <p:extLst>
      <p:ext uri="{BB962C8B-B14F-4D97-AF65-F5344CB8AC3E}">
        <p14:creationId xmlns:p14="http://schemas.microsoft.com/office/powerpoint/2010/main" val="188273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DBA’s can also accomplish this manually</a:t>
            </a:r>
          </a:p>
          <a:p>
            <a:pPr marL="457200" indent="-457200">
              <a:buFont typeface="Arial" panose="020B0604020202020204" pitchFamily="34" charset="0"/>
              <a:buChar char="•"/>
            </a:pPr>
            <a:r>
              <a:rPr lang="en-US" sz="3200" dirty="0"/>
              <a:t>Query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48000"/>
            <a:ext cx="3334469" cy="4892175"/>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0528-8883-4F14-B4BA-F286DB4AD5B3}"/>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46868A63-4268-4E7D-87FC-4C9C3961F781}"/>
              </a:ext>
            </a:extLst>
          </p:cNvPr>
          <p:cNvSpPr>
            <a:spLocks noGrp="1"/>
          </p:cNvSpPr>
          <p:nvPr>
            <p:ph idx="1"/>
          </p:nvPr>
        </p:nvSpPr>
        <p:spPr/>
        <p:txBody>
          <a:bodyPr/>
          <a:lstStyle/>
          <a:p>
            <a:pPr marL="571500" indent="-571500">
              <a:buFont typeface="Arial" panose="020B0604020202020204" pitchFamily="34" charset="0"/>
              <a:buChar char="•"/>
            </a:pPr>
            <a:r>
              <a:rPr lang="en-US" dirty="0"/>
              <a:t>This version of the presentation is for IT decision makers, management, C-level</a:t>
            </a:r>
          </a:p>
          <a:p>
            <a:pPr marL="571500" indent="-571500">
              <a:buFont typeface="Arial" panose="020B0604020202020204" pitchFamily="34" charset="0"/>
              <a:buChar char="•"/>
            </a:pPr>
            <a:r>
              <a:rPr lang="en-US" dirty="0"/>
              <a:t>This is part of a larger 70+ slide presentation on all the new things in SQL 2017, including: </a:t>
            </a:r>
          </a:p>
          <a:p>
            <a:pPr marL="1147527" lvl="1" indent="-571500">
              <a:buFont typeface="Arial" panose="020B0604020202020204" pitchFamily="34" charset="0"/>
              <a:buChar char="•"/>
            </a:pPr>
            <a:r>
              <a:rPr lang="en-US" dirty="0"/>
              <a:t>New syntax</a:t>
            </a:r>
          </a:p>
          <a:p>
            <a:pPr marL="1147527" lvl="1" indent="-571500">
              <a:buFont typeface="Arial" panose="020B0604020202020204" pitchFamily="34" charset="0"/>
              <a:buChar char="•"/>
            </a:pPr>
            <a:r>
              <a:rPr lang="en-US" dirty="0"/>
              <a:t>New maintenance feature</a:t>
            </a:r>
          </a:p>
          <a:p>
            <a:pPr marL="1147527" lvl="1" indent="-571500">
              <a:buFont typeface="Arial" panose="020B0604020202020204" pitchFamily="34" charset="0"/>
              <a:buChar char="•"/>
            </a:pPr>
            <a:r>
              <a:rPr lang="en-US" dirty="0"/>
              <a:t>New machine learning features, and more</a:t>
            </a:r>
          </a:p>
        </p:txBody>
      </p:sp>
    </p:spTree>
    <p:extLst>
      <p:ext uri="{BB962C8B-B14F-4D97-AF65-F5344CB8AC3E}">
        <p14:creationId xmlns:p14="http://schemas.microsoft.com/office/powerpoint/2010/main" val="241060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(again, not at the end!)</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68</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69</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Need More Technical Detail?</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lstStyle/>
          <a:p>
            <a:pPr marL="571500" indent="-571500">
              <a:buFont typeface="Arial" panose="020B0604020202020204" pitchFamily="34" charset="0"/>
              <a:buChar char="•"/>
            </a:pPr>
            <a:r>
              <a:rPr lang="en-US" dirty="0"/>
              <a:t>SQLSaturday Dallas – May 19</a:t>
            </a:r>
          </a:p>
          <a:p>
            <a:pPr marL="571500" indent="-571500">
              <a:buFont typeface="Arial" panose="020B0604020202020204" pitchFamily="34" charset="0"/>
              <a:buChar char="•"/>
            </a:pPr>
            <a:r>
              <a:rPr lang="en-US" dirty="0"/>
              <a:t>SQLSaturday Houston – June 23</a:t>
            </a:r>
          </a:p>
          <a:p>
            <a:pPr marL="571500" indent="-571500">
              <a:buFont typeface="Arial" panose="020B0604020202020204" pitchFamily="34" charset="0"/>
              <a:buChar char="•"/>
            </a:pPr>
            <a:r>
              <a:rPr lang="en-US" dirty="0" err="1"/>
              <a:t>SQLSaturday</a:t>
            </a:r>
            <a:r>
              <a:rPr lang="en-US" dirty="0"/>
              <a:t> Baton Rouge – August 11</a:t>
            </a:r>
          </a:p>
        </p:txBody>
      </p:sp>
    </p:spTree>
    <p:extLst>
      <p:ext uri="{BB962C8B-B14F-4D97-AF65-F5344CB8AC3E}">
        <p14:creationId xmlns:p14="http://schemas.microsoft.com/office/powerpoint/2010/main" val="2284464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sz="3200" dirty="0"/>
              <a:t>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pPr marL="457200" indent="-457200">
              <a:buFont typeface="Arial" panose="020B0604020202020204" pitchFamily="34" charset="0"/>
              <a:buChar char="•"/>
            </a:pPr>
            <a:r>
              <a:rPr lang="en-US" sz="3200" dirty="0"/>
              <a:t> SSMS pulled out of .iso in SQL 2016, web download now</a:t>
            </a:r>
          </a:p>
          <a:p>
            <a:r>
              <a:rPr lang="en-US" sz="3200" dirty="0"/>
              <a:t>	New releases every two months throughout 2017</a:t>
            </a:r>
          </a:p>
          <a:p>
            <a:pPr marL="457200" indent="-457200">
              <a:buFont typeface="Arial" panose="020B0604020202020204" pitchFamily="34" charset="0"/>
              <a:buChar char="•"/>
            </a:pPr>
            <a:r>
              <a:rPr lang="en-US" sz="3200" dirty="0"/>
              <a:t> SSRS pulled out of .iso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850" y="1080363"/>
            <a:ext cx="2159060" cy="1927732"/>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3281</Words>
  <Application>Microsoft Office PowerPoint</Application>
  <PresentationFormat>Custom</PresentationFormat>
  <Paragraphs>492</Paragraphs>
  <Slides>74</Slides>
  <Notes>8</Notes>
  <HiddenSlides>7</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2" baseType="lpstr">
      <vt:lpstr>MS Mincho</vt:lpstr>
      <vt:lpstr>Arial</vt:lpstr>
      <vt:lpstr>Calibri</vt:lpstr>
      <vt:lpstr>Calibri Light</vt:lpstr>
      <vt:lpstr>Consolas</vt:lpstr>
      <vt:lpstr>Geogrotesque</vt:lpstr>
      <vt:lpstr>Geogrotesque Medium</vt:lpstr>
      <vt:lpstr>Geogrotesque Regular</vt:lpstr>
      <vt:lpstr>Geogrotesque SemiBold</vt:lpstr>
      <vt:lpstr>Segoe UI</vt:lpstr>
      <vt:lpstr>Segoe UI Light</vt:lpstr>
      <vt:lpstr>Segoe UI Semibold</vt:lpstr>
      <vt:lpstr>Symbol</vt:lpstr>
      <vt:lpstr>Times New Roman</vt:lpstr>
      <vt:lpstr>Wingdings</vt:lpstr>
      <vt:lpstr>SQLSatOslo 2016</vt:lpstr>
      <vt:lpstr>Office Theme</vt:lpstr>
      <vt:lpstr>Image</vt:lpstr>
      <vt:lpstr>What’s New in SQL Server 2017?</vt:lpstr>
      <vt:lpstr>PowerPoint Presentation</vt:lpstr>
      <vt:lpstr>SQL Server Version Velocity is Increasing</vt:lpstr>
      <vt:lpstr>Audience</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Need More Technical Detail?</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98</cp:revision>
  <dcterms:created xsi:type="dcterms:W3CDTF">2011-08-19T20:30:49Z</dcterms:created>
  <dcterms:modified xsi:type="dcterms:W3CDTF">2018-05-18T17:54:48Z</dcterms:modified>
</cp:coreProperties>
</file>